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336699"/>
    <a:srgbClr val="00CC66"/>
    <a:srgbClr val="66FF33"/>
    <a:srgbClr val="FF9900"/>
    <a:srgbClr val="CC9900"/>
    <a:srgbClr val="0066CC"/>
    <a:srgbClr val="66CCFF"/>
    <a:srgbClr val="CC00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6B272-0686-4307-BDD7-C933CD18C822}" type="datetimeFigureOut">
              <a:rPr lang="th-TH" smtClean="0"/>
              <a:pPr/>
              <a:t>23/01/60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4E585-E932-4480-9B09-32774F5AA34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720079"/>
          </a:xfrm>
          <a:solidFill>
            <a:srgbClr val="00FF00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พิธีสารเลือกรับแห่งอนุสัญญาว่าด้วยสิทธิคนพิการ</a:t>
            </a:r>
            <a:b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(Optional Protocol of the Convention on the Rights of Persons with Disabilities : OPCRPD)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79512" y="908720"/>
            <a:ext cx="1728192" cy="1584176"/>
          </a:xfrm>
          <a:prstGeom prst="rect">
            <a:avLst/>
          </a:prstGeom>
          <a:solidFill>
            <a:srgbClr val="FF66FF"/>
          </a:solidFill>
          <a:ln w="127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สาระสำคัญ</a:t>
            </a:r>
            <a:endParaRPr kumimoji="0" lang="en-US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thai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ordia New" pitchFamily="34" charset="-34"/>
              <a:buChar char="-"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เป็นกลไกระหว่างประเทศเพื่อคุ้มครองสิทธิคนพิการ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ordia New" pitchFamily="34" charset="-34"/>
              <a:buChar char="-"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มี 18 ข้อบท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: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kumimoji="0" lang="th-TH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เน้น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กระบวนการวินิจฉัยข้อร้องเรียนโดยปัจเจกบุคคล</a:t>
            </a: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123728" y="1052736"/>
            <a:ext cx="1800200" cy="432048"/>
          </a:xfrm>
          <a:prstGeom prst="rect">
            <a:avLst/>
          </a:prstGeom>
          <a:solidFill>
            <a:srgbClr val="F7CAAC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กระบวนการติดต่อร้องเรียน</a:t>
            </a:r>
            <a:endParaRPr kumimoji="0" lang="th-TH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355976" y="1052737"/>
            <a:ext cx="4536504" cy="432048"/>
          </a:xfrm>
          <a:prstGeom prst="rect">
            <a:avLst/>
          </a:prstGeom>
          <a:solidFill>
            <a:srgbClr val="F7CAAC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ยื่นต่อ 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คณะกรรมการประจำอนุสัญญาว่าด้วยสิทธิคนพิการ</a:t>
            </a:r>
            <a:endParaRPr kumimoji="0" lang="th-TH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7" name="ลูกศรขวา 6"/>
          <p:cNvSpPr/>
          <p:nvPr/>
        </p:nvSpPr>
        <p:spPr>
          <a:xfrm>
            <a:off x="3995936" y="1124744"/>
            <a:ext cx="288032" cy="288032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8" name="Text Box 40"/>
          <p:cNvSpPr txBox="1">
            <a:spLocks noChangeArrowheads="1"/>
          </p:cNvSpPr>
          <p:nvPr/>
        </p:nvSpPr>
        <p:spPr bwMode="auto">
          <a:xfrm>
            <a:off x="2123728" y="1628800"/>
            <a:ext cx="1956495" cy="6032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ไม่รับข้อร้องเรียน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หากไม่เข้าหลักเกณฑ์ ตาม</a:t>
            </a:r>
            <a:r>
              <a:rPr kumimoji="0" lang="th-TH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(ข้อ 2)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4499992" y="1844824"/>
            <a:ext cx="4392488" cy="1800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รับข้อร้องเรียน</a:t>
            </a:r>
            <a:r>
              <a:rPr kumimoji="0" lang="th-TH" sz="1600" b="1" i="0" u="sng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kumimoji="0" lang="th-TH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ตาม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หลักเกณฑ์ (ข้อ 2)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1. ต้องมีชื่อผู้ร้องเรียน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2. ต้องใช้สิทธิร้องเรียนอย่างถูกต้อง และสอดคล้องกับอนุสัญญาและพิธีสาร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3. เรื่องที่ร้องเรียนต้องไม่อยู่ในระหว่างพิจารณา หรือได้รับพิจารณาแล้ว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4. ต้องได้รับการเยียวยาในประเทศจนหมดหรือล่าช้าหรือไม่ตรงวัตถุประสงค์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5. มีต้นเหตุหรือหลักฐาน เพียงพอ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6. เหตุเกิดในขณะที่พิธีสารมีผลกับรัฐภาคีแล้ว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4716016" y="3861048"/>
            <a:ext cx="3960440" cy="360040"/>
          </a:xfrm>
          <a:prstGeom prst="rect">
            <a:avLst/>
          </a:prstGeom>
          <a:solidFill>
            <a:srgbClr val="92D050"/>
          </a:solidFill>
          <a:ln w="12700">
            <a:solidFill>
              <a:srgbClr val="ED7D3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การดำเนินการ 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ของคณะกรรมการและรัฐภาคี (ข้อ 3-5)</a:t>
            </a: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3923928" y="4437112"/>
            <a:ext cx="3443089" cy="1584176"/>
          </a:xfrm>
          <a:prstGeom prst="rect">
            <a:avLst/>
          </a:prstGeom>
          <a:solidFill>
            <a:srgbClr val="669900"/>
          </a:solidFill>
          <a:ln w="12700">
            <a:solidFill>
              <a:srgbClr val="ED7D3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1.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คณะกรรมการ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ตรวจสอบข้อร้องเรียน ตาม (ข้อ 2)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2.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คณะกรรมการ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แจ้งรัฐภาคีอย่างเป็นความลับ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lang="th-TH" sz="1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ไต่สวน)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3.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รัฐภาคี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ยื่นชี้แจง/ถ้อยแถลง/การเยียวยาเป็นลาย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   ลักษณ์อักษรภายใน 6 เดือน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4.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คณะกรรมการ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ได้รับชี้แจงจากรัฐภาคี จัดประชุมแบบ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1600" b="1" dirty="0"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lang="th-TH" sz="1600" b="1" dirty="0" smtClean="0"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ปิด และส่งคำแนะนำ/ข้อเสนอแนะให้รัฐภาคี</a:t>
            </a:r>
            <a:r>
              <a:rPr kumimoji="0" lang="th-TH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(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หากมี)</a:t>
            </a: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7668344" y="4365104"/>
            <a:ext cx="1296144" cy="432048"/>
          </a:xfrm>
          <a:prstGeom prst="rect">
            <a:avLst/>
          </a:prstGeom>
          <a:solidFill>
            <a:srgbClr val="FF6600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ในระหว่างพิจารณา</a:t>
            </a: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4" name="Text Box 8"/>
          <p:cNvSpPr txBox="1">
            <a:spLocks noChangeArrowheads="1"/>
          </p:cNvSpPr>
          <p:nvPr/>
        </p:nvSpPr>
        <p:spPr bwMode="auto">
          <a:xfrm>
            <a:off x="7524328" y="5013176"/>
            <a:ext cx="1440160" cy="11521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อาจใช้มาตรการ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ชั่วคราว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หรืออาจมี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การยุติ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อย่างเป็นมิตร ตาม (ข้อ 4)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5" name="Text Box 10"/>
          <p:cNvSpPr txBox="1">
            <a:spLocks noChangeArrowheads="1"/>
          </p:cNvSpPr>
          <p:nvPr/>
        </p:nvSpPr>
        <p:spPr bwMode="auto">
          <a:xfrm>
            <a:off x="1835696" y="2636912"/>
            <a:ext cx="2376264" cy="648072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การไต่สวน </a:t>
            </a: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ของคณะกรรมการและการดำเนินการของรัฐภาคี (ข้อ 6)</a:t>
            </a: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251520" y="3645024"/>
            <a:ext cx="3528392" cy="395858"/>
          </a:xfrm>
          <a:prstGeom prst="rect">
            <a:avLst/>
          </a:prstGeom>
          <a:solidFill>
            <a:srgbClr val="FFFF0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1.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คณะกรรมการ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แจ้งรัฐภาคีให้ความร่วมมือตรวจสอบ</a:t>
            </a: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5" name="ลูกศรซ้าย 34"/>
          <p:cNvSpPr/>
          <p:nvPr/>
        </p:nvSpPr>
        <p:spPr>
          <a:xfrm rot="3899337">
            <a:off x="3648645" y="3715108"/>
            <a:ext cx="1019366" cy="35956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ลูกศรขวา 35"/>
          <p:cNvSpPr/>
          <p:nvPr/>
        </p:nvSpPr>
        <p:spPr>
          <a:xfrm>
            <a:off x="7380312" y="4581128"/>
            <a:ext cx="2160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51520" y="4005064"/>
            <a:ext cx="3528392" cy="395858"/>
          </a:xfrm>
          <a:prstGeom prst="rect">
            <a:avLst/>
          </a:prstGeom>
          <a:solidFill>
            <a:srgbClr val="FF9933"/>
          </a:solidFill>
          <a:ln w="6350">
            <a:solidFill>
              <a:srgbClr val="FF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2.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รัฐภาคี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ยื่นข้อสังเกตต่อประเด็นที่ถูกตรวจสอบโดยเร่งด่วน</a:t>
            </a: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251520" y="4365104"/>
            <a:ext cx="3528392" cy="864096"/>
          </a:xfrm>
          <a:prstGeom prst="rect">
            <a:avLst/>
          </a:prstGeom>
          <a:solidFill>
            <a:srgbClr val="CC00FF"/>
          </a:solidFill>
          <a:ln w="12700">
            <a:solidFill>
              <a:srgbClr val="CCFF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3.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คณะกรรมการ 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ดำเนินการ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ไต่สวน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   -  อาจมีการเยือน หากรัฐภาคียินยอม</a:t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   - แจ้งผลการไต่สวน ข้อคิดเห็น ข้อเสนอแนะให้รัฐภาคี</a:t>
            </a: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39" name="Text Box 14"/>
          <p:cNvSpPr txBox="1">
            <a:spLocks noChangeArrowheads="1"/>
          </p:cNvSpPr>
          <p:nvPr/>
        </p:nvSpPr>
        <p:spPr bwMode="auto">
          <a:xfrm>
            <a:off x="251520" y="5229200"/>
            <a:ext cx="3528392" cy="576063"/>
          </a:xfrm>
          <a:prstGeom prst="rect">
            <a:avLst/>
          </a:prstGeom>
          <a:solidFill>
            <a:srgbClr val="CCFF66"/>
          </a:solidFill>
          <a:ln w="6350">
            <a:solidFill>
              <a:srgbClr val="FF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4.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รัฐภาคี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ยื่นข้อสังเกตต่อผลการไต่สวนข้อคิดเห็น และข้อเสนอแนะภายใน 6 เดือน</a:t>
            </a: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251520" y="5805264"/>
            <a:ext cx="3528392" cy="864096"/>
          </a:xfrm>
          <a:prstGeom prst="rect">
            <a:avLst/>
          </a:prstGeom>
          <a:solidFill>
            <a:srgbClr val="00B050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5. หลัง 6 เดือน </a:t>
            </a:r>
            <a:r>
              <a:rPr kumimoji="0" lang="th-TH" sz="16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คณะกรรมการ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อาจแจ้งรัฐภาคีดำเนินงานหรือจะดำเนินงาน และอาจเชิญให้ข้อมูลมาตรการดำเนินการตามอนุสัญญาและพิธีสาร</a:t>
            </a:r>
            <a:endParaRPr kumimoji="0" 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1" name="ลูกศรลง 40"/>
          <p:cNvSpPr/>
          <p:nvPr/>
        </p:nvSpPr>
        <p:spPr>
          <a:xfrm>
            <a:off x="2843808" y="3284984"/>
            <a:ext cx="360040" cy="288032"/>
          </a:xfrm>
          <a:prstGeom prst="down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3" name="ลูกศรลง 42"/>
          <p:cNvSpPr/>
          <p:nvPr/>
        </p:nvSpPr>
        <p:spPr>
          <a:xfrm>
            <a:off x="6588224" y="1484784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5" name="ลูกศรซ้าย 44"/>
          <p:cNvSpPr/>
          <p:nvPr/>
        </p:nvSpPr>
        <p:spPr>
          <a:xfrm rot="19989898">
            <a:off x="4192076" y="1553866"/>
            <a:ext cx="382947" cy="322291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ลูกศรลง 45"/>
          <p:cNvSpPr/>
          <p:nvPr/>
        </p:nvSpPr>
        <p:spPr>
          <a:xfrm>
            <a:off x="6516216" y="3645024"/>
            <a:ext cx="2880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7" name="ลูกศรลง 46"/>
          <p:cNvSpPr/>
          <p:nvPr/>
        </p:nvSpPr>
        <p:spPr>
          <a:xfrm>
            <a:off x="6516216" y="4221088"/>
            <a:ext cx="2880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8" name="ลูกศรลง 47"/>
          <p:cNvSpPr/>
          <p:nvPr/>
        </p:nvSpPr>
        <p:spPr>
          <a:xfrm>
            <a:off x="8100392" y="4797152"/>
            <a:ext cx="2880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0" name="ตัวเชื่อมต่อตรง 49"/>
          <p:cNvCxnSpPr/>
          <p:nvPr/>
        </p:nvCxnSpPr>
        <p:spPr>
          <a:xfrm>
            <a:off x="1979712" y="2492896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139952" y="6165304"/>
            <a:ext cx="1584176" cy="432048"/>
          </a:xfrm>
          <a:prstGeom prst="rect">
            <a:avLst/>
          </a:prstGeom>
          <a:solidFill>
            <a:srgbClr val="0066FF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เสร็จสิ้นกระบวนการ</a:t>
            </a:r>
            <a:endParaRPr kumimoji="0" lang="th-TH" sz="18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2" name="ลูกศรขวา 51"/>
          <p:cNvSpPr/>
          <p:nvPr/>
        </p:nvSpPr>
        <p:spPr>
          <a:xfrm>
            <a:off x="3851920" y="6165304"/>
            <a:ext cx="216024" cy="36004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41" name="Text Box 37"/>
          <p:cNvSpPr txBox="1">
            <a:spLocks noChangeArrowheads="1"/>
          </p:cNvSpPr>
          <p:nvPr/>
        </p:nvSpPr>
        <p:spPr bwMode="auto">
          <a:xfrm>
            <a:off x="6660232" y="6237312"/>
            <a:ext cx="2304255" cy="495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จัดทำโดย กองยุทธศาสตร์และแผนงาน (</a:t>
            </a:r>
            <a:r>
              <a:rPr kumimoji="0" lang="th-TH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กยผ.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b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กรมส่งเสริมและพัฒนาคุณภาพชีวิตคนพิการ (พก.)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pic>
        <p:nvPicPr>
          <p:cNvPr id="54" name="รูปภาพ 53" descr="http://mpics.manager.co.th/pics/Images/556000012988903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อนุสัญญา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ว่าด้วยสิทธิคนพิการ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THE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COVENTION ON THE RIGHTS OF PERSONS WITH DISABILITIES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: CRPD)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1520" y="1124745"/>
            <a:ext cx="3744416" cy="252027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tx1"/>
            </a:solidFill>
            <a:prstDash val="lg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itchFamily="34" charset="-34"/>
                <a:cs typeface="TH SarabunPSK" pitchFamily="34" charset="-34"/>
              </a:rPr>
              <a:t>จำนวน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itchFamily="34" charset="-34"/>
                <a:cs typeface="TH SarabunPSK" pitchFamily="34" charset="-34"/>
              </a:rPr>
              <a:t>50 </a:t>
            </a: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itchFamily="34" charset="-34"/>
                <a:cs typeface="TH SarabunPSK" pitchFamily="34" charset="-34"/>
              </a:rPr>
              <a:t>ข้อบท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ข้อ 1-4   ความมุ่งประสงค์ / นิยาม / หลักการทั่วไป / พันธกรณี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itchFamily="34" charset="-34"/>
                <a:cs typeface="TH SarabunPSK" pitchFamily="34" charset="-34"/>
              </a:rPr>
              <a:t>ข้อ 5-30  สิทธิของคนพิการตามอนุสัญญาฯ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ข้อ 31     สถิติและการเก็บรวบรวมข้อมูล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ข้อ 32     ความร่วมมือระหว่างประเทศ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ข้อ 33     การอนุวัติและการตรวจสอบติดตามระดับประเทศ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itchFamily="34" charset="-34"/>
                <a:cs typeface="TH SarabunPSK" pitchFamily="34" charset="-34"/>
              </a:rPr>
              <a:t>ข้อ 35-36  การจัดทำรายงานของรัฐภาคี /การพิจารณารายงาน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ข้อ 37-39  ความร่วมมือ/ภารกิจคณะกรรมการ/การรายงาน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ข้อ 40      การประชุมรัฐภาคี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ข้อ 41-50  ประเด็นอื่น ๆ อาทิ ข้อสงวน/ การแก้ไข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cs typeface="TH SarabunPSK" pitchFamily="34" charset="-34"/>
              </a:rPr>
              <a:t>กรรมการว่าด้วยสิทธิคนพิการ</a:t>
            </a:r>
            <a:endParaRPr kumimoji="0" lang="th-TH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51520" y="3789040"/>
            <a:ext cx="3744416" cy="21602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  <a:prstDash val="lg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7249" tIns="93625" rIns="187249" bIns="93625" rtlCol="0" anchor="t">
            <a:noAutofit/>
          </a:bodyPr>
          <a:lstStyle>
            <a:lvl1pPr marL="0" indent="0" algn="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104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5176" indent="0" algn="ct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92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30352" indent="0" algn="ct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81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95528" indent="0" algn="ct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6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60704" indent="0" algn="ct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6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25880" indent="0" algn="ct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6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591056" indent="0" algn="ct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6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56232" indent="0" algn="ct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6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21408" indent="0" algn="ctr" defTabSz="265176" rtl="0" eaLnBrk="1" latinLnBrk="0" hangingPunct="1"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sz="69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th-TH" sz="1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หลักการของอนุสัญญาฯ 8 </a:t>
            </a:r>
            <a:r>
              <a:rPr lang="th-TH" sz="1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ข้อ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การ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เคารพศักดิ์ศรีที่มีมาแต่กำเนิด เสรีภาพในการตัดสินใจ 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การ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ไม่เลือกปฏิบัติ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การ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มีส่วนร่วมและเข้าร่วมได้อย่างเต็มที่และมีประสิทธิผล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การ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เคารพความแตกต่างและ</a:t>
            </a: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ยอมรับความ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หลากหลายมนุษยชาติ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ความ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เท่าเทียมกันของโอกาส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ความสามารถ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ในการเข้าถึง 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ความ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เท่าเทียมระหว่างชายหญิง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th-TH" sz="1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การ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เคารพขีดความสามารถของเด็กพิการ และเคารพสิทธิเด็กพิการ </a:t>
            </a:r>
          </a:p>
          <a:p>
            <a:pPr algn="l">
              <a:spcBef>
                <a:spcPts val="0"/>
              </a:spcBef>
            </a:pPr>
            <a:r>
              <a:rPr lang="th-TH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endParaRPr lang="en-US" sz="1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5976" y="1124744"/>
            <a:ext cx="4464496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ctr">
              <a:defRPr/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สิทธิของคนพิการ ตาม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CRPD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ข้อ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–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30 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(จำนวน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26 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ข้อ)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55976" y="1628800"/>
            <a:ext cx="2448272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defRPr/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สิทธิความเท่าเทียมและการไม่เลือกปฏิบัติ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5976" y="1988840"/>
            <a:ext cx="1080120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สิทธิการมีชีวิต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5976" y="2348880"/>
            <a:ext cx="2520280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สิทธิการยอมรับตามกฎหมายเท่าเทียมกัน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5976" y="2708920"/>
            <a:ext cx="2736304" cy="338554"/>
          </a:xfrm>
          <a:prstGeom prst="rect">
            <a:avLst/>
          </a:prstGeom>
          <a:solidFill>
            <a:srgbClr val="FFCC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เสรีภาพจากการถูกทรมาน หรือไร้มนุษยธรรม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5976" y="3068960"/>
            <a:ext cx="4464496" cy="338554"/>
          </a:xfrm>
          <a:prstGeom prst="rect">
            <a:avLst/>
          </a:prstGeom>
          <a:solidFill>
            <a:srgbClr val="9900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เสรีภาพจากการถูกแสวงหาประโยชน์ การใช้ความรุนแรงและการล่วงละเมิด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5976" y="3429000"/>
            <a:ext cx="1728192" cy="338554"/>
          </a:xfrm>
          <a:prstGeom prst="rect">
            <a:avLst/>
          </a:prstGeom>
          <a:solidFill>
            <a:srgbClr val="FF00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สิทธิการคุ้มครองส่วนบุคคล 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5976" y="3789040"/>
            <a:ext cx="2664296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เสรีภาพในการย้ายถิ่นฐานและการถือสัญชาติ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5976" y="4149080"/>
            <a:ext cx="2376264" cy="338554"/>
          </a:xfrm>
          <a:prstGeom prst="rect">
            <a:avLst/>
          </a:prstGeom>
          <a:solidFill>
            <a:srgbClr val="99CC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สิทธิเคารพในการสร้างครอบครัว 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5976" y="4509120"/>
            <a:ext cx="2880320" cy="338554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เสรีภาพในการแสดงออกและแสดงความคิดเห็น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55976" y="4869160"/>
            <a:ext cx="2880320" cy="338554"/>
          </a:xfrm>
          <a:prstGeom prst="rect">
            <a:avLst/>
          </a:prstGeom>
          <a:solidFill>
            <a:srgbClr val="66CC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สิทธิมาตรฐานความคุ้มครองทางสังคมที่เพียงพอ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5976" y="5229200"/>
            <a:ext cx="2880320" cy="338554"/>
          </a:xfrm>
          <a:prstGeom prst="rect">
            <a:avLst/>
          </a:prstGeom>
          <a:solidFill>
            <a:srgbClr val="CC99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สิทธิการมีส่วนร่วมทางการเมืองและสาธารณะ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5589240"/>
            <a:ext cx="2880320" cy="338554"/>
          </a:xfrm>
          <a:prstGeom prst="rect">
            <a:avLst/>
          </a:prstGeom>
          <a:solidFill>
            <a:srgbClr val="66FF3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สิทธิมีส่วนร่วมทางวัฒนธรรม นันทนาการ กีฬา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92280" y="2708920"/>
            <a:ext cx="1728192" cy="338554"/>
          </a:xfrm>
          <a:prstGeom prst="rect">
            <a:avLst/>
          </a:prstGeom>
          <a:solidFill>
            <a:srgbClr val="FF66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สิทธิการทำงานและจ้างงาน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04248" y="1628800"/>
            <a:ext cx="2016224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defRPr/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สิทธิการเคารพความเป็นส่วนตัว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36296" y="4509120"/>
            <a:ext cx="1584176" cy="338554"/>
          </a:xfrm>
          <a:prstGeom prst="rect">
            <a:avLst/>
          </a:prstGeom>
          <a:solidFill>
            <a:srgbClr val="CC00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สิทธิด้านสุขภาพ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36296" y="5229200"/>
            <a:ext cx="1584176" cy="338554"/>
          </a:xfrm>
          <a:prstGeom prst="rect">
            <a:avLst/>
          </a:prstGeom>
          <a:solidFill>
            <a:srgbClr val="FF99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สิทธิเด็กพิการ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6296" y="4869160"/>
            <a:ext cx="1584176" cy="338554"/>
          </a:xfrm>
          <a:prstGeom prst="rect">
            <a:avLst/>
          </a:prstGeom>
          <a:solidFill>
            <a:srgbClr val="0066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สิทธิสตรีพิการ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55976" y="5949280"/>
            <a:ext cx="2592288" cy="338554"/>
          </a:xfrm>
          <a:prstGeom prst="rect">
            <a:avLst/>
          </a:prstGeom>
          <a:solidFill>
            <a:srgbClr val="3366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สิทธิด้านความเสี่ยงและสถานการณ์ฉุกเฉิน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36096" y="1988840"/>
            <a:ext cx="2160240" cy="338554"/>
          </a:xfrm>
          <a:prstGeom prst="rect">
            <a:avLst/>
          </a:prstGeom>
          <a:solidFill>
            <a:srgbClr val="9999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เสรีภาพ และความมั่นคงของบุคคล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96336" y="1988840"/>
            <a:ext cx="1224136" cy="338554"/>
          </a:xfrm>
          <a:prstGeom prst="rect">
            <a:avLst/>
          </a:prstGeom>
          <a:solidFill>
            <a:srgbClr val="9966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สิทธิการศึกษา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76256" y="2348880"/>
            <a:ext cx="1944216" cy="33855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สิทธิความสามารถในการเข้าถึง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4168" y="3429000"/>
            <a:ext cx="2736304" cy="338554"/>
          </a:xfrm>
          <a:prstGeom prst="rect">
            <a:avLst/>
          </a:prstGeom>
          <a:solidFill>
            <a:srgbClr val="FF33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สิทธิการอยู่โดยอิสระ เป็นส่วนหนึ่งของชุมชน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20272" y="3789040"/>
            <a:ext cx="1800200" cy="338554"/>
          </a:xfrm>
          <a:prstGeom prst="rect">
            <a:avLst/>
          </a:prstGeom>
          <a:solidFill>
            <a:srgbClr val="FF99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สิทธิการฟื้นฟูสมรรถภาพ</a:t>
            </a:r>
            <a:endPara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32240" y="4149080"/>
            <a:ext cx="2088232" cy="338554"/>
          </a:xfrm>
          <a:prstGeom prst="rect">
            <a:avLst/>
          </a:prstGeom>
          <a:solidFill>
            <a:srgbClr val="0099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สิทธิการเคลื่อนไหวส่วนบุคคล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48264" y="5949280"/>
            <a:ext cx="1872208" cy="338554"/>
          </a:xfrm>
          <a:prstGeom prst="rect">
            <a:avLst/>
          </a:prstGeom>
          <a:solidFill>
            <a:srgbClr val="CC66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สิทธิในกระบวนการยุติธรรม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36296" y="5589240"/>
            <a:ext cx="1584176" cy="338554"/>
          </a:xfrm>
          <a:prstGeom prst="rect">
            <a:avLst/>
          </a:prstGeom>
          <a:solidFill>
            <a:srgbClr val="00CC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สิทธิสร้างความตระหนัก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179512" y="6165304"/>
            <a:ext cx="2304255" cy="495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จัดทำโดย กองยุทธศาสตร์และแผนงาน (</a:t>
            </a:r>
            <a:r>
              <a:rPr kumimoji="0" lang="th-TH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กยผ.</a:t>
            </a: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b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กรมส่งเสริมและพัฒนาคุณภาพชีวิตคนพิการ (พก.)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582</Words>
  <Application>Microsoft Office PowerPoint</Application>
  <PresentationFormat>On-screen Show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Angsana New</vt:lpstr>
      <vt:lpstr>Arial</vt:lpstr>
      <vt:lpstr>Calibri</vt:lpstr>
      <vt:lpstr>Cordia New</vt:lpstr>
      <vt:lpstr>TH SarabunPSK</vt:lpstr>
      <vt:lpstr>Wingdings</vt:lpstr>
      <vt:lpstr>Wingdings 3</vt:lpstr>
      <vt:lpstr>ชุดรูปแบบของ Office</vt:lpstr>
      <vt:lpstr>พิธีสารเลือกรับแห่งอนุสัญญาว่าด้วยสิทธิคนพิการ (Optional Protocol of the Convention on the Rights of Persons with Disabilities : OPCRPD)</vt:lpstr>
      <vt:lpstr>อนุสัญญาว่าด้วยสิทธิคนพิการ  (THE COVENTION ON THE RIGHTS OF PERSONS WITH DISABILITIES : CRPD)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พิธีสารเลือกรับแห่งอนุสัญญาว่าด้วยสิทธิคนพิการ (Optional Protocol of the Convention on the Rights of Persons with Disabilities : OPCRPD)</dc:title>
  <dc:creator>Microsoft</dc:creator>
  <cp:lastModifiedBy>Princess_Gawakawa</cp:lastModifiedBy>
  <cp:revision>19</cp:revision>
  <dcterms:created xsi:type="dcterms:W3CDTF">2017-01-22T11:36:41Z</dcterms:created>
  <dcterms:modified xsi:type="dcterms:W3CDTF">2017-01-23T06:52:08Z</dcterms:modified>
</cp:coreProperties>
</file>